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Instrument Sans Medium"/>
      <p:regular r:id="rId17"/>
    </p:embeddedFont>
    <p:embeddedFont>
      <p:font typeface="Instrument Sans Medium"/>
      <p:regular r:id="rId18"/>
    </p:embeddedFont>
    <p:embeddedFont>
      <p:font typeface="Instrument Sans Medium"/>
      <p:regular r:id="rId19"/>
    </p:embeddedFont>
    <p:embeddedFont>
      <p:font typeface="Instrument Sans Medium"/>
      <p:regular r:id="rId20"/>
    </p:embeddedFont>
    <p:embeddedFont>
      <p:font typeface="Inter"/>
      <p:regular r:id="rId21"/>
    </p:embeddedFont>
    <p:embeddedFont>
      <p:font typeface="Inter"/>
      <p:regular r:id="rId22"/>
    </p:embeddedFont>
    <p:embeddedFont>
      <p:font typeface="Inter"/>
      <p:regular r:id="rId23"/>
    </p:embeddedFont>
    <p:embeddedFont>
      <p:font typeface="Inter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6.png"/><Relationship Id="rId7" Type="http://schemas.openxmlformats.org/officeDocument/2006/relationships/image" Target="../media/image-3-7.sv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slideLayout" Target="../slideLayouts/slideLayout8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50288" y="3408878"/>
            <a:ext cx="69999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שתיית מים בקיץ: למה זה חשוב?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45781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מדריך חשוב לתלמידי כיתה ב' על שמירה על הבריאות בימי הקיץ החמים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68847" y="2281476"/>
            <a:ext cx="1381363" cy="426244"/>
          </a:xfrm>
          <a:prstGeom prst="roundRect">
            <a:avLst>
              <a:gd name="adj" fmla="val 6386"/>
            </a:avLst>
          </a:prstGeom>
          <a:solidFill>
            <a:srgbClr val="4A0303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2671" y="2403872"/>
            <a:ext cx="181451" cy="1814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04936" y="2349460"/>
            <a:ext cx="837009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הקיץ והחום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2679621" y="279844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הקיץ חם מאוד!</a:t>
            </a:r>
            <a:endParaRPr lang="en-US" sz="4450" dirty="0"/>
          </a:p>
        </p:txBody>
      </p:sp>
      <p:sp>
        <p:nvSpPr>
          <p:cNvPr id="7" name="Text 3"/>
          <p:cNvSpPr/>
          <p:nvPr/>
        </p:nvSpPr>
        <p:spPr>
          <a:xfrm>
            <a:off x="1460063" y="4074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השמש החזקה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93790" y="4655344"/>
            <a:ext cx="35015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בקיץ השמש חזקה במיוחד והטמפרטורות עולות מאוד. האוויר חם והשמש מחממת אותנו כל היום.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5522595" y="4074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הגוף מתקרר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856321" y="4655344"/>
            <a:ext cx="35015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כשחם לנו, הגוף שלנו עובד קשה כדי להתקרר. הוא משתמש בזיעה כמו במזגן טבעי שמקרר אותנו.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021" y="371939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למה אנחנו מזיעים?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9640252" y="4768334"/>
            <a:ext cx="4196358" cy="2577108"/>
          </a:xfrm>
          <a:prstGeom prst="roundRect">
            <a:avLst>
              <a:gd name="adj" fmla="val 1320"/>
            </a:avLst>
          </a:prstGeom>
          <a:solidFill>
            <a:srgbClr val="434348"/>
          </a:solidFill>
          <a:ln/>
        </p:spPr>
      </p:sp>
      <p:sp>
        <p:nvSpPr>
          <p:cNvPr id="5" name="Shape 2"/>
          <p:cNvSpPr/>
          <p:nvPr/>
        </p:nvSpPr>
        <p:spPr>
          <a:xfrm>
            <a:off x="12929354" y="4995148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DC4C4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16520" y="5182195"/>
            <a:ext cx="306110" cy="3061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774561" y="59024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קירור טבעי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867067" y="6392823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הזעה היא הדרך החכמה של הגוף שלנו לקרר את עצמו כשחם לנו מדי.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5217081" y="4768334"/>
            <a:ext cx="4196358" cy="2577108"/>
          </a:xfrm>
          <a:prstGeom prst="roundRect">
            <a:avLst>
              <a:gd name="adj" fmla="val 1320"/>
            </a:avLst>
          </a:prstGeom>
          <a:solidFill>
            <a:srgbClr val="434348"/>
          </a:solidFill>
          <a:ln/>
        </p:spPr>
      </p:sp>
      <p:sp>
        <p:nvSpPr>
          <p:cNvPr id="10" name="Shape 6"/>
          <p:cNvSpPr/>
          <p:nvPr/>
        </p:nvSpPr>
        <p:spPr>
          <a:xfrm>
            <a:off x="8506182" y="4995148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DC4C4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93348" y="5182195"/>
            <a:ext cx="306110" cy="30611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51389" y="59024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התאדות הזיעה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5443895" y="6392823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כשהזיעה מתאדה מהעור שלנו, היא לוקחת איתה חום ומקררת את הגוף.</a:t>
            </a:r>
            <a:endParaRPr lang="en-US" sz="1750" dirty="0"/>
          </a:p>
        </p:txBody>
      </p:sp>
      <p:sp>
        <p:nvSpPr>
          <p:cNvPr id="14" name="Shape 9"/>
          <p:cNvSpPr/>
          <p:nvPr/>
        </p:nvSpPr>
        <p:spPr>
          <a:xfrm>
            <a:off x="793909" y="4768334"/>
            <a:ext cx="4196358" cy="2577108"/>
          </a:xfrm>
          <a:prstGeom prst="roundRect">
            <a:avLst>
              <a:gd name="adj" fmla="val 1320"/>
            </a:avLst>
          </a:prstGeom>
          <a:solidFill>
            <a:srgbClr val="434348"/>
          </a:solidFill>
          <a:ln/>
        </p:spPr>
      </p:sp>
      <p:sp>
        <p:nvSpPr>
          <p:cNvPr id="15" name="Shape 10"/>
          <p:cNvSpPr/>
          <p:nvPr/>
        </p:nvSpPr>
        <p:spPr>
          <a:xfrm>
            <a:off x="4083010" y="4995148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DC4C4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70177" y="5182195"/>
            <a:ext cx="306110" cy="30611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28217" y="59024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תוצאה מצוינת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020723" y="6392823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בזכות הזיעה אנחנו יכולים להישאר קרירים ונוחים גם בימים החמים ביותר.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8010" y="1326475"/>
            <a:ext cx="59486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מה קורה כשאנחנו מזיעים?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8888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כשאנחנו מזיעים, משהו חשוב מאוד קורה בגוף שלנו: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9043" y="3106936"/>
            <a:ext cx="4347567" cy="9072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774561" y="42410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איבוד מים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715857" y="473142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אנחנו מאבדים הרבה מים מהגוף דרך הזיעה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476" y="3106936"/>
            <a:ext cx="4347567" cy="9072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26994" y="42410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מחסור במים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368290" y="473142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אם לא נשתה מספיק, הגוף יתחיל להרגיש לא טוב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09" y="3106936"/>
            <a:ext cx="4347567" cy="9072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079427" y="42410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תסמינים לא נעימים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020723" y="473142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נרגיש עייפים, חלשים, סחרחורת או כאב ראש</a:t>
            </a:r>
            <a:endParaRPr lang="en-US" sz="1750" dirty="0"/>
          </a:p>
        </p:txBody>
      </p:sp>
      <p:sp>
        <p:nvSpPr>
          <p:cNvPr id="13" name="Shape 8"/>
          <p:cNvSpPr/>
          <p:nvPr/>
        </p:nvSpPr>
        <p:spPr>
          <a:xfrm>
            <a:off x="793790" y="5939195"/>
            <a:ext cx="13042821" cy="963811"/>
          </a:xfrm>
          <a:prstGeom prst="roundRect">
            <a:avLst>
              <a:gd name="adj" fmla="val 3530"/>
            </a:avLst>
          </a:prstGeom>
          <a:solidFill>
            <a:srgbClr val="4A0303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4" y="6283285"/>
            <a:ext cx="283488" cy="22681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30906" y="6222683"/>
            <a:ext cx="120788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FDC4C4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חשוב לזכור:</a:t>
            </a:r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הגוף שלנו צריך מים כדי לעבוד כמו שצריך!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59385" y="892612"/>
            <a:ext cx="63772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למה חשוב לשתות מים בקיץ?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96703"/>
            <a:ext cx="4885015" cy="488501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155436" y="2196703"/>
            <a:ext cx="3688675" cy="2184440"/>
          </a:xfrm>
          <a:prstGeom prst="roundRect">
            <a:avLst>
              <a:gd name="adj" fmla="val 6698"/>
            </a:avLst>
          </a:prstGeom>
          <a:solidFill>
            <a:srgbClr val="242429"/>
          </a:solidFill>
          <a:ln w="30480">
            <a:solidFill>
              <a:srgbClr val="5C5C6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3752671" y="2196703"/>
            <a:ext cx="121920" cy="2184440"/>
          </a:xfrm>
          <a:prstGeom prst="roundRect">
            <a:avLst>
              <a:gd name="adj" fmla="val 27907"/>
            </a:avLst>
          </a:prstGeom>
          <a:solidFill>
            <a:srgbClr val="FDC4C4"/>
          </a:solidFill>
          <a:ln/>
        </p:spPr>
      </p:sp>
      <p:sp>
        <p:nvSpPr>
          <p:cNvPr id="6" name="Text 3"/>
          <p:cNvSpPr/>
          <p:nvPr/>
        </p:nvSpPr>
        <p:spPr>
          <a:xfrm>
            <a:off x="10660142" y="24539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החזרת מים לגוף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412730" y="3035141"/>
            <a:ext cx="30826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מים מחזירים לגוף את כל מה שהוא איבד במהלך הזיעה ועוזרים לו להמשיך לעבוד טוב.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39828" y="2196703"/>
            <a:ext cx="3688794" cy="2184440"/>
          </a:xfrm>
          <a:prstGeom prst="roundRect">
            <a:avLst>
              <a:gd name="adj" fmla="val 6698"/>
            </a:avLst>
          </a:prstGeom>
          <a:solidFill>
            <a:srgbClr val="242429"/>
          </a:solidFill>
          <a:ln w="30480">
            <a:solidFill>
              <a:srgbClr val="5C5C6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837182" y="2196703"/>
            <a:ext cx="121920" cy="2184440"/>
          </a:xfrm>
          <a:prstGeom prst="roundRect">
            <a:avLst>
              <a:gd name="adj" fmla="val 27907"/>
            </a:avLst>
          </a:prstGeom>
          <a:solidFill>
            <a:srgbClr val="FDC4C4"/>
          </a:solidFill>
          <a:ln/>
        </p:spPr>
      </p:sp>
      <p:sp>
        <p:nvSpPr>
          <p:cNvPr id="10" name="Text 7"/>
          <p:cNvSpPr/>
          <p:nvPr/>
        </p:nvSpPr>
        <p:spPr>
          <a:xfrm>
            <a:off x="6744653" y="24539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תחושה טובה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497122" y="3035141"/>
            <a:ext cx="308276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שתיית מים עוזרת לנו להרגיש ערניים, אנרגטיים ומלאי כוח לאורך כל היום.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10155436" y="4607957"/>
            <a:ext cx="3688675" cy="2184440"/>
          </a:xfrm>
          <a:prstGeom prst="roundRect">
            <a:avLst>
              <a:gd name="adj" fmla="val 6698"/>
            </a:avLst>
          </a:prstGeom>
          <a:solidFill>
            <a:srgbClr val="242429"/>
          </a:solidFill>
          <a:ln w="30480">
            <a:solidFill>
              <a:srgbClr val="5C5C6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3752671" y="4607957"/>
            <a:ext cx="121920" cy="2184440"/>
          </a:xfrm>
          <a:prstGeom prst="roundRect">
            <a:avLst>
              <a:gd name="adj" fmla="val 27907"/>
            </a:avLst>
          </a:prstGeom>
          <a:solidFill>
            <a:srgbClr val="FDC4C4"/>
          </a:solidFill>
          <a:ln/>
        </p:spPr>
      </p:sp>
      <p:sp>
        <p:nvSpPr>
          <p:cNvPr id="14" name="Text 11"/>
          <p:cNvSpPr/>
          <p:nvPr/>
        </p:nvSpPr>
        <p:spPr>
          <a:xfrm>
            <a:off x="10660142" y="48652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יכולת להתרכז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12730" y="5446395"/>
            <a:ext cx="30826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מים עוזרים למוח שלנו לעבוד טוב יותר, כך נוכל ללמוד ולשחק בצורה הכי טובה.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021" y="16186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כמה מים כדאי לשתות?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0200203" y="2780943"/>
            <a:ext cx="3636407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6-8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0600849" y="38127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כוסות מים ביום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0203" y="4303157"/>
            <a:ext cx="36364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זאת הכמות המומלצת לילדים בני הגיל שלכם בימות הקיץ החמים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80190" y="2780943"/>
            <a:ext cx="3636526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200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6680835" y="38127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מיליליטר בכוס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280190" y="4303157"/>
            <a:ext cx="36365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כל כוס מים היא בערך 200 מיליליטר - זה כמו כוס רגילה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284113"/>
            <a:ext cx="7556421" cy="1326713"/>
          </a:xfrm>
          <a:prstGeom prst="roundRect">
            <a:avLst>
              <a:gd name="adj" fmla="val 2565"/>
            </a:avLst>
          </a:prstGeom>
          <a:solidFill>
            <a:srgbClr val="4A030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004" y="5628203"/>
            <a:ext cx="283488" cy="22681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17306" y="5567601"/>
            <a:ext cx="65924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טיפ חשוב:</a:t>
            </a:r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גם כשאתם לא מרגישים צמא, כדאי לשתות מים באופן קבוע במהלך היום!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0020" y="933093"/>
            <a:ext cx="7275314" cy="67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300"/>
              </a:lnSpc>
              <a:buNone/>
            </a:pPr>
            <a:r>
              <a:rPr lang="en-US" sz="42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סימנים שאנחנו צריכים לשתות מים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758666" y="1935718"/>
            <a:ext cx="7626667" cy="346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הגוף שלנו נותן לנו רמזים שהוא צריך מים. שימו לב לסימנים האלה: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4680347" y="2851547"/>
            <a:ext cx="3704987" cy="2298383"/>
          </a:xfrm>
          <a:prstGeom prst="roundRect">
            <a:avLst>
              <a:gd name="adj" fmla="val 6366"/>
            </a:avLst>
          </a:prstGeom>
          <a:solidFill>
            <a:srgbClr val="242429"/>
          </a:solidFill>
          <a:ln/>
        </p:spPr>
      </p:sp>
      <p:sp>
        <p:nvSpPr>
          <p:cNvPr id="6" name="Shape 3"/>
          <p:cNvSpPr/>
          <p:nvPr/>
        </p:nvSpPr>
        <p:spPr>
          <a:xfrm>
            <a:off x="4680347" y="2821067"/>
            <a:ext cx="3704987" cy="121920"/>
          </a:xfrm>
          <a:prstGeom prst="roundRect">
            <a:avLst>
              <a:gd name="adj" fmla="val 26672"/>
            </a:avLst>
          </a:prstGeom>
          <a:solidFill>
            <a:srgbClr val="FDC4C4"/>
          </a:solidFill>
          <a:ln/>
        </p:spPr>
      </p:sp>
      <p:sp>
        <p:nvSpPr>
          <p:cNvPr id="7" name="Shape 4"/>
          <p:cNvSpPr/>
          <p:nvPr/>
        </p:nvSpPr>
        <p:spPr>
          <a:xfrm>
            <a:off x="6207681" y="2526387"/>
            <a:ext cx="650319" cy="650319"/>
          </a:xfrm>
          <a:prstGeom prst="roundRect">
            <a:avLst>
              <a:gd name="adj" fmla="val 140608"/>
            </a:avLst>
          </a:prstGeom>
          <a:solidFill>
            <a:srgbClr val="FDC4C4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2824" y="2721412"/>
            <a:ext cx="260033" cy="26003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28298" y="3393519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פה יבש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4927521" y="3862268"/>
            <a:ext cx="3210639" cy="693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כשהפה מרגיש יבש או דביק, זה אומר שהגוף צריך מים עכשיו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8666" y="2851547"/>
            <a:ext cx="3704987" cy="2298383"/>
          </a:xfrm>
          <a:prstGeom prst="roundRect">
            <a:avLst>
              <a:gd name="adj" fmla="val 6366"/>
            </a:avLst>
          </a:prstGeom>
          <a:solidFill>
            <a:srgbClr val="242429"/>
          </a:solidFill>
          <a:ln/>
        </p:spPr>
      </p:sp>
      <p:sp>
        <p:nvSpPr>
          <p:cNvPr id="12" name="Shape 8"/>
          <p:cNvSpPr/>
          <p:nvPr/>
        </p:nvSpPr>
        <p:spPr>
          <a:xfrm>
            <a:off x="758666" y="2821067"/>
            <a:ext cx="3704987" cy="121920"/>
          </a:xfrm>
          <a:prstGeom prst="roundRect">
            <a:avLst>
              <a:gd name="adj" fmla="val 26672"/>
            </a:avLst>
          </a:prstGeom>
          <a:solidFill>
            <a:srgbClr val="FDC4C4"/>
          </a:solidFill>
          <a:ln/>
        </p:spPr>
      </p:sp>
      <p:sp>
        <p:nvSpPr>
          <p:cNvPr id="13" name="Shape 9"/>
          <p:cNvSpPr/>
          <p:nvPr/>
        </p:nvSpPr>
        <p:spPr>
          <a:xfrm>
            <a:off x="2286000" y="2526387"/>
            <a:ext cx="650319" cy="650319"/>
          </a:xfrm>
          <a:prstGeom prst="roundRect">
            <a:avLst>
              <a:gd name="adj" fmla="val 140608"/>
            </a:avLst>
          </a:prstGeom>
          <a:solidFill>
            <a:srgbClr val="FDC4C4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1143" y="2721412"/>
            <a:ext cx="260033" cy="26003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506617" y="3393519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תחושת עייפות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1005840" y="3862268"/>
            <a:ext cx="3210639" cy="1040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אם אתם מרגישים עייפים או חלשים בלי סיבה ברורה, אולי חסרים לכם מים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758666" y="5691783"/>
            <a:ext cx="7626667" cy="1604724"/>
          </a:xfrm>
          <a:prstGeom prst="roundRect">
            <a:avLst>
              <a:gd name="adj" fmla="val 9117"/>
            </a:avLst>
          </a:prstGeom>
          <a:solidFill>
            <a:srgbClr val="242429"/>
          </a:solidFill>
          <a:ln/>
        </p:spPr>
      </p:sp>
      <p:sp>
        <p:nvSpPr>
          <p:cNvPr id="18" name="Shape 13"/>
          <p:cNvSpPr/>
          <p:nvPr/>
        </p:nvSpPr>
        <p:spPr>
          <a:xfrm>
            <a:off x="758666" y="5661303"/>
            <a:ext cx="7626667" cy="121920"/>
          </a:xfrm>
          <a:prstGeom prst="roundRect">
            <a:avLst>
              <a:gd name="adj" fmla="val 26672"/>
            </a:avLst>
          </a:prstGeom>
          <a:solidFill>
            <a:srgbClr val="FDC4C4"/>
          </a:solidFill>
          <a:ln/>
        </p:spPr>
      </p:sp>
      <p:sp>
        <p:nvSpPr>
          <p:cNvPr id="19" name="Shape 14"/>
          <p:cNvSpPr/>
          <p:nvPr/>
        </p:nvSpPr>
        <p:spPr>
          <a:xfrm>
            <a:off x="4246840" y="5366623"/>
            <a:ext cx="650319" cy="650319"/>
          </a:xfrm>
          <a:prstGeom prst="roundRect">
            <a:avLst>
              <a:gd name="adj" fmla="val 140608"/>
            </a:avLst>
          </a:prstGeom>
          <a:solidFill>
            <a:srgbClr val="FDC4C4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41984" y="5561648"/>
            <a:ext cx="260033" cy="26003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428298" y="6233755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65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סחרחורת או כאב ראש</a:t>
            </a:r>
            <a:endParaRPr lang="en-US" sz="2100" dirty="0"/>
          </a:p>
        </p:txBody>
      </p:sp>
      <p:sp>
        <p:nvSpPr>
          <p:cNvPr id="22" name="Text 16"/>
          <p:cNvSpPr/>
          <p:nvPr/>
        </p:nvSpPr>
        <p:spPr>
          <a:xfrm>
            <a:off x="1005840" y="6702504"/>
            <a:ext cx="7132320" cy="346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תחושה של סחרחורת, כאב ראש או בחילה עלולים להיות סימנים למחסור במים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2589" y="530066"/>
            <a:ext cx="6014561" cy="600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מה לא כדאי לשתות במקום מים?</a:t>
            </a:r>
            <a:endParaRPr lang="en-US" sz="3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3130" y="1635681"/>
            <a:ext cx="5847398" cy="584739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57254" y="1635681"/>
            <a:ext cx="5847398" cy="1184910"/>
          </a:xfrm>
          <a:prstGeom prst="roundRect">
            <a:avLst>
              <a:gd name="adj" fmla="val 2435"/>
            </a:avLst>
          </a:prstGeom>
          <a:solidFill>
            <a:srgbClr val="C8C7FF"/>
          </a:solidFill>
          <a:ln/>
        </p:spPr>
      </p:sp>
      <p:sp>
        <p:nvSpPr>
          <p:cNvPr id="5" name="Text 2"/>
          <p:cNvSpPr/>
          <p:nvPr/>
        </p:nvSpPr>
        <p:spPr>
          <a:xfrm>
            <a:off x="10808494" y="1827967"/>
            <a:ext cx="2403872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מיצים מתוקים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7749540" y="2320647"/>
            <a:ext cx="5462826" cy="307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מכילים הרבה סוכר ולא מרווים את הצמא כמו מים רגילים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557254" y="3012877"/>
            <a:ext cx="5847398" cy="1184910"/>
          </a:xfrm>
          <a:prstGeom prst="roundRect">
            <a:avLst>
              <a:gd name="adj" fmla="val 2435"/>
            </a:avLst>
          </a:prstGeom>
          <a:solidFill>
            <a:srgbClr val="FDC4C4"/>
          </a:solidFill>
          <a:ln/>
        </p:spPr>
      </p:sp>
      <p:sp>
        <p:nvSpPr>
          <p:cNvPr id="8" name="Text 5"/>
          <p:cNvSpPr/>
          <p:nvPr/>
        </p:nvSpPr>
        <p:spPr>
          <a:xfrm>
            <a:off x="10808494" y="3205163"/>
            <a:ext cx="2403872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משקאות קלים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749540" y="3697843"/>
            <a:ext cx="5462826" cy="307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מלאים בסוכר וחומרים מלאכותיים שלא טובים לגוף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557254" y="4414123"/>
            <a:ext cx="5847398" cy="615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משקאות אלה עלולים לגרום לנו להרגיש </a:t>
            </a:r>
            <a:pPr rtl="1" algn="r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עוד יותר צמאים</a:t>
            </a:r>
            <a:pPr rtl="1" algn="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ואפילו להוסיף תחושת עייפות!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23346" y="1379815"/>
            <a:ext cx="611326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טיפים לשתות יותר מים בקיץ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3609796" y="242875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10171867" y="2783800"/>
            <a:ext cx="3664744" cy="30480"/>
          </a:xfrm>
          <a:prstGeom prst="rect">
            <a:avLst/>
          </a:prstGeom>
          <a:solidFill>
            <a:srgbClr val="FDC4C4"/>
          </a:solidFill>
          <a:ln/>
        </p:spPr>
      </p:sp>
      <p:sp>
        <p:nvSpPr>
          <p:cNvPr id="6" name="Text 3"/>
          <p:cNvSpPr/>
          <p:nvPr/>
        </p:nvSpPr>
        <p:spPr>
          <a:xfrm>
            <a:off x="11001375" y="29581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קחו בקבוק מים לכל מקום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171867" y="3448526"/>
            <a:ext cx="366474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שאו איתכם בקבוק מים צבעוני ומיוחד לכל מקום - לבית הספר, לגן, לטיולים ולפעילויות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718238" y="242875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280190" y="2783800"/>
            <a:ext cx="3664863" cy="30480"/>
          </a:xfrm>
          <a:prstGeom prst="rect">
            <a:avLst/>
          </a:prstGeom>
          <a:solidFill>
            <a:srgbClr val="FDC4C4"/>
          </a:solidFill>
          <a:ln/>
        </p:spPr>
      </p:sp>
      <p:sp>
        <p:nvSpPr>
          <p:cNvPr id="10" name="Text 7"/>
          <p:cNvSpPr/>
          <p:nvPr/>
        </p:nvSpPr>
        <p:spPr>
          <a:xfrm>
            <a:off x="6501884" y="2958108"/>
            <a:ext cx="34431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שתו לפני, במהלך ואחרי פעילות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280190" y="3448526"/>
            <a:ext cx="36648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כשאתם רצים, משחקים או עושים ספורט - זכרו לשתות מים לפני שמתחילים, בהפסקות ואחרי שגומרים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3609796" y="493406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80190" y="5289113"/>
            <a:ext cx="7556421" cy="30480"/>
          </a:xfrm>
          <a:prstGeom prst="rect">
            <a:avLst/>
          </a:prstGeom>
          <a:solidFill>
            <a:srgbClr val="FDC4C4"/>
          </a:solidFill>
          <a:ln/>
        </p:spPr>
      </p:sp>
      <p:sp>
        <p:nvSpPr>
          <p:cNvPr id="14" name="Text 11"/>
          <p:cNvSpPr/>
          <p:nvPr/>
        </p:nvSpPr>
        <p:spPr>
          <a:xfrm>
            <a:off x="11001375" y="54634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הוסיפו טעם מיוחד למים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280190" y="595383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אפשר להוסיף פרוסות לימון, מלפפון, תפוז או נענע למים לטעם רענן ומיוחד שיעשה לכם חשק לשתות יותר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599670" y="546735"/>
            <a:ext cx="897255" cy="367189"/>
          </a:xfrm>
          <a:prstGeom prst="roundRect">
            <a:avLst>
              <a:gd name="adj" fmla="val 6388"/>
            </a:avLst>
          </a:prstGeom>
          <a:solidFill>
            <a:srgbClr val="4A0303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223319" y="652105"/>
            <a:ext cx="156329" cy="1563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16947" y="605314"/>
            <a:ext cx="428268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בריאות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11445240" y="539115"/>
            <a:ext cx="1056799" cy="382429"/>
          </a:xfrm>
          <a:prstGeom prst="roundRect">
            <a:avLst>
              <a:gd name="adj" fmla="val 6134"/>
            </a:avLst>
          </a:prstGeom>
          <a:noFill/>
          <a:ln w="7620">
            <a:solidFill>
              <a:srgbClr val="FDC4C4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20813" y="652105"/>
            <a:ext cx="156329" cy="15632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570137" y="605314"/>
            <a:ext cx="572572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FDC4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קיץ נהדר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409843" y="999649"/>
            <a:ext cx="8087082" cy="610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4800"/>
              </a:lnSpc>
              <a:buNone/>
            </a:pPr>
            <a:r>
              <a:rPr lang="en-US" sz="38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שתו מים – תשמרו על הבריאות והכיף בקיץ!</a:t>
            </a:r>
            <a:endParaRPr lang="en-US" sz="38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2438" y="1903571"/>
            <a:ext cx="3514487" cy="35144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053524" y="5662374"/>
            <a:ext cx="2443401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גוף חזק ובריא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7437358" y="6085046"/>
            <a:ext cx="6059567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שתייה מספקת של מים שומרת על הגוף שלנו חזק, בריא ומלא אנרגיה</a:t>
            </a:r>
            <a:endParaRPr lang="en-US" sz="15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436" y="1903571"/>
            <a:ext cx="3514606" cy="351460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749641" y="5662493"/>
            <a:ext cx="2443401" cy="305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קיץ מהנה ומלא שמחה</a:t>
            </a:r>
            <a:endParaRPr lang="en-US" sz="1900" dirty="0"/>
          </a:p>
        </p:txBody>
      </p:sp>
      <p:sp>
        <p:nvSpPr>
          <p:cNvPr id="14" name="Text 8"/>
          <p:cNvSpPr/>
          <p:nvPr/>
        </p:nvSpPr>
        <p:spPr>
          <a:xfrm>
            <a:off x="1133356" y="6085165"/>
            <a:ext cx="6059686" cy="62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כך תוכלו ליהנות מכל רגע בקיץ - לשחק, לרוץ ולבלות בלי להרגיש עייפים או חולים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1133356" y="7150298"/>
            <a:ext cx="12070437" cy="320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DC4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זכרו:</a:t>
            </a:r>
            <a:pPr rtl="1"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מים הם החברים הכי טובים שלכם בקיץ! </a:t>
            </a:r>
            <a:pPr rtl="1"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💧</a:t>
            </a:r>
            <a:pPr rtl="1" algn="r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☀️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13474065" y="6930509"/>
            <a:ext cx="22860" cy="759976"/>
          </a:xfrm>
          <a:prstGeom prst="rect">
            <a:avLst/>
          </a:prstGeom>
          <a:solidFill>
            <a:srgbClr val="FDC4C4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2026-01-20T09:32:56Z</dcterms:created>
  <dcterms:modified xsi:type="dcterms:W3CDTF">2026-01-20T09:32:56Z</dcterms:modified>
</cp:coreProperties>
</file>